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11"/>
  </p:notesMasterIdLst>
  <p:handoutMasterIdLst>
    <p:handoutMasterId r:id="rId12"/>
  </p:handoutMasterIdLst>
  <p:sldIdLst>
    <p:sldId id="298" r:id="rId2"/>
    <p:sldId id="285" r:id="rId3"/>
    <p:sldId id="303" r:id="rId4"/>
    <p:sldId id="299" r:id="rId5"/>
    <p:sldId id="305" r:id="rId6"/>
    <p:sldId id="306" r:id="rId7"/>
    <p:sldId id="274" r:id="rId8"/>
    <p:sldId id="307" r:id="rId9"/>
    <p:sldId id="30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2275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646"/>
    <p:restoredTop sz="94674"/>
  </p:normalViewPr>
  <p:slideViewPr>
    <p:cSldViewPr snapToGrid="0" snapToObjects="1">
      <p:cViewPr varScale="1">
        <p:scale>
          <a:sx n="66" d="100"/>
          <a:sy n="66" d="100"/>
        </p:scale>
        <p:origin x="-21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xmlns=""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xmlns=""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pPr/>
              <a:t>30.05.2024</a:t>
            </a:fld>
            <a:endParaRPr lang="tr-TR"/>
          </a:p>
        </p:txBody>
      </p:sp>
      <p:sp>
        <p:nvSpPr>
          <p:cNvPr id="4" name="Alt Bilgi Yer Tutucusu 3">
            <a:extLst>
              <a:ext uri="{FF2B5EF4-FFF2-40B4-BE49-F238E27FC236}">
                <a16:creationId xmlns:a16="http://schemas.microsoft.com/office/drawing/2014/main" xmlns=""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xmlns=""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pPr/>
              <a:t>‹#›</a:t>
            </a:fld>
            <a:endParaRPr lang="tr-TR"/>
          </a:p>
        </p:txBody>
      </p:sp>
    </p:spTree>
    <p:extLst>
      <p:ext uri="{BB962C8B-B14F-4D97-AF65-F5344CB8AC3E}">
        <p14:creationId xmlns:p14="http://schemas.microsoft.com/office/powerpoint/2010/main" xmlns=""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pPr/>
              <a:t>30.05.2024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pPr/>
              <a:t>‹#›</a:t>
            </a:fld>
            <a:endParaRPr lang="tr-TR"/>
          </a:p>
        </p:txBody>
      </p:sp>
    </p:spTree>
    <p:extLst>
      <p:ext uri="{BB962C8B-B14F-4D97-AF65-F5344CB8AC3E}">
        <p14:creationId xmlns:p14="http://schemas.microsoft.com/office/powerpoint/2010/main" xmlns=""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749A691B-61CC-4BE4-AE7E-A966C5B1D842}" type="slidenum">
              <a:rPr lang="tr-TR" smtClean="0"/>
              <a:pPr/>
              <a:t>9</a:t>
            </a:fld>
            <a:endParaRPr lang="tr-TR"/>
          </a:p>
        </p:txBody>
      </p:sp>
    </p:spTree>
    <p:extLst>
      <p:ext uri="{BB962C8B-B14F-4D97-AF65-F5344CB8AC3E}">
        <p14:creationId xmlns:p14="http://schemas.microsoft.com/office/powerpoint/2010/main" xmlns="" val="2670081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xmlns="" id="{854E4B92-FF62-FBBB-0BF7-EC6D9560FDC5}"/>
              </a:ext>
            </a:extLst>
          </p:cNvPr>
          <p:cNvPicPr>
            <a:picLocks noChangeAspect="1"/>
          </p:cNvPicPr>
          <p:nvPr userDrawn="1"/>
        </p:nvPicPr>
        <p:blipFill>
          <a:blip r:embed="rId2"/>
          <a:stretch>
            <a:fillRect/>
          </a:stretch>
        </p:blipFill>
        <p:spPr>
          <a:xfrm>
            <a:off x="3993665" y="560082"/>
            <a:ext cx="4204671" cy="1587934"/>
          </a:xfrm>
          <a:prstGeom prst="rect">
            <a:avLst/>
          </a:prstGeom>
        </p:spPr>
      </p:pic>
      <p:pic>
        <p:nvPicPr>
          <p:cNvPr id="22" name="Resim 21">
            <a:extLst>
              <a:ext uri="{FF2B5EF4-FFF2-40B4-BE49-F238E27FC236}">
                <a16:creationId xmlns:a16="http://schemas.microsoft.com/office/drawing/2014/main" xmlns="" id="{DA6B3984-A273-B8DE-0DDD-C1E8E517FD02}"/>
              </a:ext>
            </a:extLst>
          </p:cNvPr>
          <p:cNvPicPr>
            <a:picLocks noChangeAspect="1"/>
          </p:cNvPicPr>
          <p:nvPr userDrawn="1"/>
        </p:nvPicPr>
        <p:blipFill>
          <a:blip r:embed="rId3">
            <a:lum/>
            <a:alphaModFix amt="12000"/>
          </a:blip>
          <a:stretch>
            <a:fillRect/>
          </a:stretch>
        </p:blipFill>
        <p:spPr>
          <a:xfrm>
            <a:off x="8699500" y="4946650"/>
            <a:ext cx="3492500" cy="1816100"/>
          </a:xfrm>
          <a:prstGeom prst="rect">
            <a:avLst/>
          </a:prstGeom>
          <a:noFill/>
        </p:spPr>
      </p:pic>
      <p:pic>
        <p:nvPicPr>
          <p:cNvPr id="23" name="Resim 22">
            <a:extLst>
              <a:ext uri="{FF2B5EF4-FFF2-40B4-BE49-F238E27FC236}">
                <a16:creationId xmlns:a16="http://schemas.microsoft.com/office/drawing/2014/main" xmlns="" id="{981B2F4F-2DD5-158E-E657-08D202326357}"/>
              </a:ext>
            </a:extLst>
          </p:cNvPr>
          <p:cNvPicPr>
            <a:picLocks noChangeAspect="1"/>
          </p:cNvPicPr>
          <p:nvPr userDrawn="1"/>
        </p:nvPicPr>
        <p:blipFill>
          <a:blip r:embed="rId3">
            <a:lum/>
            <a:alphaModFix amt="12000"/>
          </a:blip>
          <a:stretch>
            <a:fillRect/>
          </a:stretch>
        </p:blipFill>
        <p:spPr>
          <a:xfrm>
            <a:off x="-241300" y="-151118"/>
            <a:ext cx="3492500" cy="1816100"/>
          </a:xfrm>
          <a:prstGeom prst="rect">
            <a:avLst/>
          </a:prstGeom>
          <a:noFill/>
        </p:spPr>
      </p:pic>
    </p:spTree>
    <p:extLst>
      <p:ext uri="{BB962C8B-B14F-4D97-AF65-F5344CB8AC3E}">
        <p14:creationId xmlns:p14="http://schemas.microsoft.com/office/powerpoint/2010/main" xmlns="" val="357362977"/>
      </p:ext>
    </p:extLst>
  </p:cSld>
  <p:clrMapOvr>
    <a:masterClrMapping/>
  </p:clrMapOvr>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sp>
        <p:nvSpPr>
          <p:cNvPr id="9" name="Serbest Form: Şekil 12">
            <a:extLst>
              <a:ext uri="{FF2B5EF4-FFF2-40B4-BE49-F238E27FC236}">
                <a16:creationId xmlns:a16="http://schemas.microsoft.com/office/drawing/2014/main" xmlns=""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2" name="Resim 1">
            <a:extLst>
              <a:ext uri="{FF2B5EF4-FFF2-40B4-BE49-F238E27FC236}">
                <a16:creationId xmlns:a16="http://schemas.microsoft.com/office/drawing/2014/main" xmlns="" id="{807655B9-537B-C859-2958-F0EEAD7E7E36}"/>
              </a:ext>
            </a:extLst>
          </p:cNvPr>
          <p:cNvPicPr>
            <a:picLocks noChangeAspect="1"/>
          </p:cNvPicPr>
          <p:nvPr userDrawn="1"/>
        </p:nvPicPr>
        <p:blipFill>
          <a:blip r:embed="rId2"/>
          <a:stretch>
            <a:fillRect/>
          </a:stretch>
        </p:blipFill>
        <p:spPr>
          <a:xfrm>
            <a:off x="173494" y="191444"/>
            <a:ext cx="2854396" cy="1077990"/>
          </a:xfrm>
          <a:prstGeom prst="rect">
            <a:avLst/>
          </a:prstGeom>
        </p:spPr>
      </p:pic>
    </p:spTree>
    <p:extLst>
      <p:ext uri="{BB962C8B-B14F-4D97-AF65-F5344CB8AC3E}">
        <p14:creationId xmlns:p14="http://schemas.microsoft.com/office/powerpoint/2010/main" xmlns="" val="3581235131"/>
      </p:ext>
    </p:extLst>
  </p:cSld>
  <p:clrMapOvr>
    <a:masterClrMapping/>
  </p:clrMapOvr>
  <p:extLst>
    <p:ext uri="{DCECCB84-F9BA-43D5-87BE-67443E8EF086}">
      <p15:sldGuideLst xmlns:p15="http://schemas.microsoft.com/office/powerpoint/2012/main" xmlns=""/>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xmlns=""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2" name="Resim 1">
            <a:extLst>
              <a:ext uri="{FF2B5EF4-FFF2-40B4-BE49-F238E27FC236}">
                <a16:creationId xmlns:a16="http://schemas.microsoft.com/office/drawing/2014/main" xmlns="" id="{DB8ACFFD-2F72-378D-60D6-7ABD4647784C}"/>
              </a:ext>
            </a:extLst>
          </p:cNvPr>
          <p:cNvPicPr>
            <a:picLocks noChangeAspect="1"/>
          </p:cNvPicPr>
          <p:nvPr userDrawn="1"/>
        </p:nvPicPr>
        <p:blipFill>
          <a:blip r:embed="rId2"/>
          <a:stretch>
            <a:fillRect/>
          </a:stretch>
        </p:blipFill>
        <p:spPr>
          <a:xfrm>
            <a:off x="173494" y="191444"/>
            <a:ext cx="2854396" cy="1077990"/>
          </a:xfrm>
          <a:prstGeom prst="rect">
            <a:avLst/>
          </a:prstGeom>
        </p:spPr>
      </p:pic>
    </p:spTree>
    <p:extLst>
      <p:ext uri="{BB962C8B-B14F-4D97-AF65-F5344CB8AC3E}">
        <p14:creationId xmlns:p14="http://schemas.microsoft.com/office/powerpoint/2010/main" xmlns="" val="453285668"/>
      </p:ext>
    </p:extLst>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7" name="Serbest Form: Şekil 12">
            <a:extLst>
              <a:ext uri="{FF2B5EF4-FFF2-40B4-BE49-F238E27FC236}">
                <a16:creationId xmlns:a16="http://schemas.microsoft.com/office/drawing/2014/main" xmlns=""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2" name="Resim 1">
            <a:extLst>
              <a:ext uri="{FF2B5EF4-FFF2-40B4-BE49-F238E27FC236}">
                <a16:creationId xmlns:a16="http://schemas.microsoft.com/office/drawing/2014/main" xmlns="" id="{16A678E4-281A-64B3-7295-F33E96522CEF}"/>
              </a:ext>
            </a:extLst>
          </p:cNvPr>
          <p:cNvPicPr>
            <a:picLocks noChangeAspect="1"/>
          </p:cNvPicPr>
          <p:nvPr userDrawn="1"/>
        </p:nvPicPr>
        <p:blipFill>
          <a:blip r:embed="rId2"/>
          <a:stretch>
            <a:fillRect/>
          </a:stretch>
        </p:blipFill>
        <p:spPr>
          <a:xfrm>
            <a:off x="173494" y="191444"/>
            <a:ext cx="2854396" cy="1077990"/>
          </a:xfrm>
          <a:prstGeom prst="rect">
            <a:avLst/>
          </a:prstGeom>
        </p:spPr>
      </p:pic>
    </p:spTree>
    <p:extLst>
      <p:ext uri="{BB962C8B-B14F-4D97-AF65-F5344CB8AC3E}">
        <p14:creationId xmlns:p14="http://schemas.microsoft.com/office/powerpoint/2010/main" xmlns=""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6" name="Serbest Form: Şekil 12">
            <a:extLst>
              <a:ext uri="{FF2B5EF4-FFF2-40B4-BE49-F238E27FC236}">
                <a16:creationId xmlns:a16="http://schemas.microsoft.com/office/drawing/2014/main" xmlns=""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2" name="Resim 1">
            <a:extLst>
              <a:ext uri="{FF2B5EF4-FFF2-40B4-BE49-F238E27FC236}">
                <a16:creationId xmlns:a16="http://schemas.microsoft.com/office/drawing/2014/main" xmlns="" id="{A4E8C2F1-956E-1A4E-51C3-81743DA846E9}"/>
              </a:ext>
            </a:extLst>
          </p:cNvPr>
          <p:cNvPicPr>
            <a:picLocks noChangeAspect="1"/>
          </p:cNvPicPr>
          <p:nvPr userDrawn="1"/>
        </p:nvPicPr>
        <p:blipFill>
          <a:blip r:embed="rId2"/>
          <a:stretch>
            <a:fillRect/>
          </a:stretch>
        </p:blipFill>
        <p:spPr>
          <a:xfrm>
            <a:off x="173494" y="191444"/>
            <a:ext cx="2854396" cy="1077990"/>
          </a:xfrm>
          <a:prstGeom prst="rect">
            <a:avLst/>
          </a:prstGeom>
        </p:spPr>
      </p:pic>
    </p:spTree>
    <p:extLst>
      <p:ext uri="{BB962C8B-B14F-4D97-AF65-F5344CB8AC3E}">
        <p14:creationId xmlns:p14="http://schemas.microsoft.com/office/powerpoint/2010/main" xmlns="" val="3525307030"/>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sp>
        <p:nvSpPr>
          <p:cNvPr id="9" name="Serbest Form: Şekil 12">
            <a:extLst>
              <a:ext uri="{FF2B5EF4-FFF2-40B4-BE49-F238E27FC236}">
                <a16:creationId xmlns:a16="http://schemas.microsoft.com/office/drawing/2014/main" xmlns=""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2" name="Resim 1">
            <a:extLst>
              <a:ext uri="{FF2B5EF4-FFF2-40B4-BE49-F238E27FC236}">
                <a16:creationId xmlns:a16="http://schemas.microsoft.com/office/drawing/2014/main" xmlns="" id="{5006B745-0F2F-F98C-FFA9-F5028358B04A}"/>
              </a:ext>
            </a:extLst>
          </p:cNvPr>
          <p:cNvPicPr>
            <a:picLocks noChangeAspect="1"/>
          </p:cNvPicPr>
          <p:nvPr userDrawn="1"/>
        </p:nvPicPr>
        <p:blipFill>
          <a:blip r:embed="rId2"/>
          <a:stretch>
            <a:fillRect/>
          </a:stretch>
        </p:blipFill>
        <p:spPr>
          <a:xfrm>
            <a:off x="173494" y="191444"/>
            <a:ext cx="2854396" cy="1077990"/>
          </a:xfrm>
          <a:prstGeom prst="rect">
            <a:avLst/>
          </a:prstGeom>
        </p:spPr>
      </p:pic>
    </p:spTree>
    <p:extLst>
      <p:ext uri="{BB962C8B-B14F-4D97-AF65-F5344CB8AC3E}">
        <p14:creationId xmlns:p14="http://schemas.microsoft.com/office/powerpoint/2010/main" xmlns=""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xmlns="" id="{7FB60ACA-6987-6D01-76C9-376A19AC00A9}"/>
              </a:ext>
            </a:extLst>
          </p:cNvPr>
          <p:cNvPicPr>
            <a:picLocks noChangeAspect="1"/>
          </p:cNvPicPr>
          <p:nvPr userDrawn="1"/>
        </p:nvPicPr>
        <p:blipFill>
          <a:blip r:embed="rId2"/>
          <a:stretch>
            <a:fillRect/>
          </a:stretch>
        </p:blipFill>
        <p:spPr>
          <a:xfrm>
            <a:off x="3993665" y="560082"/>
            <a:ext cx="4204671" cy="1587934"/>
          </a:xfrm>
          <a:prstGeom prst="rect">
            <a:avLst/>
          </a:prstGeom>
        </p:spPr>
      </p:pic>
      <p:pic>
        <p:nvPicPr>
          <p:cNvPr id="4" name="Resim 3">
            <a:extLst>
              <a:ext uri="{FF2B5EF4-FFF2-40B4-BE49-F238E27FC236}">
                <a16:creationId xmlns:a16="http://schemas.microsoft.com/office/drawing/2014/main" xmlns="" id="{9A577386-BC5F-654B-7BD9-408CDB948681}"/>
              </a:ext>
            </a:extLst>
          </p:cNvPr>
          <p:cNvPicPr>
            <a:picLocks noChangeAspect="1"/>
          </p:cNvPicPr>
          <p:nvPr userDrawn="1"/>
        </p:nvPicPr>
        <p:blipFill>
          <a:blip r:embed="rId3">
            <a:lum/>
            <a:alphaModFix amt="12000"/>
          </a:blip>
          <a:stretch>
            <a:fillRect/>
          </a:stretch>
        </p:blipFill>
        <p:spPr>
          <a:xfrm>
            <a:off x="8699500" y="4946650"/>
            <a:ext cx="3492500" cy="1816100"/>
          </a:xfrm>
          <a:prstGeom prst="rect">
            <a:avLst/>
          </a:prstGeom>
          <a:noFill/>
        </p:spPr>
      </p:pic>
      <p:pic>
        <p:nvPicPr>
          <p:cNvPr id="5" name="Resim 4">
            <a:extLst>
              <a:ext uri="{FF2B5EF4-FFF2-40B4-BE49-F238E27FC236}">
                <a16:creationId xmlns:a16="http://schemas.microsoft.com/office/drawing/2014/main" xmlns="" id="{55321210-E94A-201E-6E86-9A8EE697FE88}"/>
              </a:ext>
            </a:extLst>
          </p:cNvPr>
          <p:cNvPicPr>
            <a:picLocks noChangeAspect="1"/>
          </p:cNvPicPr>
          <p:nvPr userDrawn="1"/>
        </p:nvPicPr>
        <p:blipFill>
          <a:blip r:embed="rId3">
            <a:lum/>
            <a:alphaModFix amt="12000"/>
          </a:blip>
          <a:stretch>
            <a:fillRect/>
          </a:stretch>
        </p:blipFill>
        <p:spPr>
          <a:xfrm>
            <a:off x="-241300" y="-151118"/>
            <a:ext cx="3492500" cy="1816100"/>
          </a:xfrm>
          <a:prstGeom prst="rect">
            <a:avLst/>
          </a:prstGeom>
          <a:noFill/>
        </p:spPr>
      </p:pic>
      <p:sp>
        <p:nvSpPr>
          <p:cNvPr id="2" name="Metin kutusu 1">
            <a:extLst>
              <a:ext uri="{FF2B5EF4-FFF2-40B4-BE49-F238E27FC236}">
                <a16:creationId xmlns:a16="http://schemas.microsoft.com/office/drawing/2014/main" xmlns="" id="{3629AEA6-C2F2-0760-B9C4-CFE242806B35}"/>
              </a:ext>
            </a:extLst>
          </p:cNvPr>
          <p:cNvSpPr txBox="1"/>
          <p:nvPr userDrawn="1"/>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Sunumu Hazırlayan</a:t>
            </a:r>
            <a:endParaRPr lang="tr-TR" sz="1200" b="0" i="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xmlns="" id="{0FDDA638-4233-C2CB-ED58-408C37035315}"/>
              </a:ext>
            </a:extLst>
          </p:cNvPr>
          <p:cNvSpPr txBox="1"/>
          <p:nvPr userDrawn="1"/>
        </p:nvSpPr>
        <p:spPr>
          <a:xfrm>
            <a:off x="5150472" y="4684925"/>
            <a:ext cx="1891057" cy="461665"/>
          </a:xfrm>
          <a:prstGeom prst="rect">
            <a:avLst/>
          </a:prstGeom>
          <a:noFill/>
        </p:spPr>
        <p:txBody>
          <a:bodyPr wrap="square" rtlCol="0" anchor="ctr">
            <a:spAutoFit/>
          </a:bodyPr>
          <a:lstStyle/>
          <a:p>
            <a:pPr algn="ctr"/>
            <a:r>
              <a:rPr lang="tr-TR" sz="2400" b="1" dirty="0" err="1">
                <a:solidFill>
                  <a:srgbClr val="012855"/>
                </a:solidFill>
                <a:latin typeface="Helvetica" pitchFamily="2" charset="0"/>
              </a:rPr>
              <a:t>Thank</a:t>
            </a:r>
            <a:r>
              <a:rPr lang="tr-TR" sz="2400" b="1" dirty="0">
                <a:solidFill>
                  <a:srgbClr val="012855"/>
                </a:solidFill>
                <a:latin typeface="Helvetica" pitchFamily="2" charset="0"/>
              </a:rPr>
              <a:t> </a:t>
            </a:r>
            <a:r>
              <a:rPr lang="tr-TR" sz="2400" b="1" dirty="0" err="1">
                <a:solidFill>
                  <a:srgbClr val="012855"/>
                </a:solidFill>
                <a:latin typeface="Helvetica" pitchFamily="2" charset="0"/>
              </a:rPr>
              <a:t>you</a:t>
            </a:r>
            <a:endParaRPr lang="tr-TR" sz="2400" b="1" dirty="0">
              <a:solidFill>
                <a:srgbClr val="012855"/>
              </a:solidFill>
              <a:latin typeface="Helvetica" pitchFamily="2" charset="0"/>
            </a:endParaRPr>
          </a:p>
        </p:txBody>
      </p:sp>
    </p:spTree>
    <p:extLst>
      <p:ext uri="{BB962C8B-B14F-4D97-AF65-F5344CB8AC3E}">
        <p14:creationId xmlns:p14="http://schemas.microsoft.com/office/powerpoint/2010/main" xmlns=""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xmlns=""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xmlns=""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xmlns="" id="{53EF0E96-9262-B578-FD5E-849D180DD9E7}"/>
              </a:ext>
            </a:extLst>
          </p:cNvPr>
          <p:cNvSpPr txBox="1"/>
          <p:nvPr/>
        </p:nvSpPr>
        <p:spPr>
          <a:xfrm>
            <a:off x="2048256" y="2567226"/>
            <a:ext cx="8010144" cy="861774"/>
          </a:xfrm>
          <a:prstGeom prst="rect">
            <a:avLst/>
          </a:prstGeom>
          <a:noFill/>
        </p:spPr>
        <p:txBody>
          <a:bodyPr wrap="square" rtlCol="0" anchor="ctr">
            <a:spAutoFit/>
          </a:bodyPr>
          <a:lstStyle/>
          <a:p>
            <a:r>
              <a:rPr lang="tr-TR" sz="5000" b="1" dirty="0">
                <a:solidFill>
                  <a:srgbClr val="012855"/>
                </a:solidFill>
                <a:latin typeface="Helvetica" pitchFamily="2" charset="0"/>
              </a:rPr>
              <a:t>Iris classification</a:t>
            </a:r>
          </a:p>
        </p:txBody>
      </p:sp>
      <p:sp>
        <p:nvSpPr>
          <p:cNvPr id="4" name="Metin kutusu 3">
            <a:extLst>
              <a:ext uri="{FF2B5EF4-FFF2-40B4-BE49-F238E27FC236}">
                <a16:creationId xmlns:a16="http://schemas.microsoft.com/office/drawing/2014/main" xmlns="" id="{76CC2FF8-8855-09C8-DA57-95A1C90806F5}"/>
              </a:ext>
            </a:extLst>
          </p:cNvPr>
          <p:cNvSpPr txBox="1"/>
          <p:nvPr/>
        </p:nvSpPr>
        <p:spPr>
          <a:xfrm>
            <a:off x="4186961" y="4509006"/>
            <a:ext cx="4934461" cy="1569660"/>
          </a:xfrm>
          <a:prstGeom prst="rect">
            <a:avLst/>
          </a:prstGeom>
          <a:noFill/>
        </p:spPr>
        <p:txBody>
          <a:bodyPr wrap="square" rtlCol="0" anchor="ctr">
            <a:spAutoFit/>
          </a:bodyPr>
          <a:lstStyle/>
          <a:p>
            <a:pPr algn="ctr"/>
            <a:r>
              <a:rPr lang="tr-TR" sz="2400" b="1" dirty="0">
                <a:solidFill>
                  <a:srgbClr val="012855"/>
                </a:solidFill>
                <a:latin typeface="Helvetica" pitchFamily="2" charset="0"/>
              </a:rPr>
              <a:t>Ebel Kasım yurt </a:t>
            </a:r>
          </a:p>
          <a:p>
            <a:pPr algn="ctr"/>
            <a:r>
              <a:rPr lang="tr-TR" sz="2400" b="1" dirty="0">
                <a:solidFill>
                  <a:srgbClr val="012855"/>
                </a:solidFill>
                <a:latin typeface="Helvetica" pitchFamily="2" charset="0"/>
              </a:rPr>
              <a:t>Simar Madinayev</a:t>
            </a:r>
          </a:p>
          <a:p>
            <a:pPr algn="ctr"/>
            <a:r>
              <a:rPr lang="tr-TR" sz="2400" b="1" dirty="0">
                <a:solidFill>
                  <a:srgbClr val="012855"/>
                </a:solidFill>
                <a:latin typeface="Helvetica" pitchFamily="2" charset="0"/>
              </a:rPr>
              <a:t>  Muhammed Buğra Aydemir </a:t>
            </a:r>
          </a:p>
          <a:p>
            <a:pPr algn="ctr"/>
            <a:endParaRPr lang="tr-TR" sz="2400" b="1" dirty="0">
              <a:solidFill>
                <a:srgbClr val="012855"/>
              </a:solidFill>
              <a:latin typeface="Helvetica" pitchFamily="2" charset="0"/>
            </a:endParaRPr>
          </a:p>
        </p:txBody>
      </p:sp>
    </p:spTree>
    <p:extLst>
      <p:ext uri="{BB962C8B-B14F-4D97-AF65-F5344CB8AC3E}">
        <p14:creationId xmlns:p14="http://schemas.microsoft.com/office/powerpoint/2010/main" xmlns="" val="134345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xmlns="" id="{C6522129-3A3B-9752-BF80-D5855E942B89}"/>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sp>
        <p:nvSpPr>
          <p:cNvPr id="4" name="Metin kutusu 3">
            <a:extLst>
              <a:ext uri="{FF2B5EF4-FFF2-40B4-BE49-F238E27FC236}">
                <a16:creationId xmlns:a16="http://schemas.microsoft.com/office/drawing/2014/main" xmlns="" id="{C703CCB2-0E35-8991-9D71-89519EFF94A8}"/>
              </a:ext>
            </a:extLst>
          </p:cNvPr>
          <p:cNvSpPr txBox="1"/>
          <p:nvPr/>
        </p:nvSpPr>
        <p:spPr>
          <a:xfrm>
            <a:off x="768096" y="1630565"/>
            <a:ext cx="8205216" cy="4247317"/>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a:solidFill>
                  <a:srgbClr val="022756"/>
                </a:solidFill>
                <a:latin typeface="Helvetica" pitchFamily="2" charset="0"/>
              </a:rPr>
              <a:t>The Iris Flower Dataset contains 50 samples distributed across three iris species (Iris </a:t>
            </a:r>
            <a:r>
              <a:rPr lang="en-US" dirty="0" err="1">
                <a:solidFill>
                  <a:srgbClr val="022756"/>
                </a:solidFill>
                <a:latin typeface="Helvetica" pitchFamily="2" charset="0"/>
              </a:rPr>
              <a:t>Setosa</a:t>
            </a:r>
            <a:r>
              <a:rPr lang="en-US" dirty="0">
                <a:solidFill>
                  <a:srgbClr val="022756"/>
                </a:solidFill>
                <a:latin typeface="Helvetica" pitchFamily="2" charset="0"/>
              </a:rPr>
              <a:t>, Iris Virginica, and Iris versicolor). Each of these examples has certain characteristics, and thanks to these characteristics, the examples can be divided into three categories. In this project, multilayer perceptron will be used to classify iris samples.</a:t>
            </a:r>
            <a:endParaRPr lang="tr-TR" dirty="0">
              <a:solidFill>
                <a:srgbClr val="022756"/>
              </a:solidFill>
              <a:latin typeface="Helvetica" pitchFamily="2" charset="0"/>
            </a:endParaRPr>
          </a:p>
          <a:p>
            <a:pPr marL="285750" lvl="0" indent="-285750">
              <a:buFont typeface="Arial" panose="020B0604020202020204" pitchFamily="34" charset="0"/>
              <a:buChar char="•"/>
              <a:defRPr/>
            </a:pPr>
            <a:endParaRPr lang="tr-TR" dirty="0">
              <a:solidFill>
                <a:srgbClr val="022756"/>
              </a:solidFill>
              <a:latin typeface="Helvetica" pitchFamily="2" charset="0"/>
            </a:endParaRPr>
          </a:p>
          <a:p>
            <a:pPr marL="285750" lvl="0" indent="-285750">
              <a:buFont typeface="Arial" panose="020B0604020202020204" pitchFamily="34" charset="0"/>
              <a:buChar char="•"/>
              <a:defRPr/>
            </a:pPr>
            <a:r>
              <a:rPr lang="en-US" dirty="0">
                <a:solidFill>
                  <a:srgbClr val="022756"/>
                </a:solidFill>
                <a:latin typeface="Helvetica" pitchFamily="2" charset="0"/>
              </a:rPr>
              <a:t>The dataset includes 50 samples each from three iris species (Iris </a:t>
            </a:r>
            <a:r>
              <a:rPr lang="en-US" dirty="0" err="1">
                <a:solidFill>
                  <a:srgbClr val="022756"/>
                </a:solidFill>
                <a:latin typeface="Helvetica" pitchFamily="2" charset="0"/>
              </a:rPr>
              <a:t>setosa</a:t>
            </a:r>
            <a:r>
              <a:rPr lang="en-US" dirty="0">
                <a:solidFill>
                  <a:srgbClr val="022756"/>
                </a:solidFill>
                <a:latin typeface="Helvetica" pitchFamily="2" charset="0"/>
              </a:rPr>
              <a:t>, Iris virginica, and Iris versicolor). Each specimen includes four features, such as the length and width (in centimeters) of sepals and petals.</a:t>
            </a:r>
            <a:endParaRPr lang="tr-TR" dirty="0">
              <a:solidFill>
                <a:srgbClr val="022756"/>
              </a:solidFill>
              <a:latin typeface="Helvetica" pitchFamily="2" charset="0"/>
            </a:endParaRPr>
          </a:p>
          <a:p>
            <a:pPr marL="285750" lvl="0" indent="-285750">
              <a:buFont typeface="Arial" panose="020B0604020202020204" pitchFamily="34" charset="0"/>
              <a:buChar char="•"/>
              <a:defRPr/>
            </a:pPr>
            <a:endParaRPr lang="tr-TR" dirty="0">
              <a:solidFill>
                <a:srgbClr val="022756"/>
              </a:solidFill>
              <a:latin typeface="Helvetica" pitchFamily="2" charset="0"/>
            </a:endParaRPr>
          </a:p>
          <a:p>
            <a:pPr marL="285750" lvl="0" indent="-285750">
              <a:buFont typeface="Arial" panose="020B0604020202020204" pitchFamily="34" charset="0"/>
              <a:buChar char="•"/>
              <a:defRPr/>
            </a:pPr>
            <a:r>
              <a:rPr lang="en-US" dirty="0">
                <a:solidFill>
                  <a:srgbClr val="022756"/>
                </a:solidFill>
                <a:latin typeface="Helvetica" pitchFamily="2" charset="0"/>
              </a:rPr>
              <a:t>developed a linear discriminant model to distinguish species from each other based on the combination of these four features.</a:t>
            </a:r>
            <a:endParaRPr lang="tr-TR" dirty="0">
              <a:solidFill>
                <a:srgbClr val="022756"/>
              </a:solidFill>
              <a:latin typeface="Helvetica" pitchFamily="2" charset="0"/>
            </a:endParaRPr>
          </a:p>
          <a:p>
            <a:pPr lvl="0">
              <a:defRPr/>
            </a:pPr>
            <a:endParaRPr lang="en-US" dirty="0">
              <a:solidFill>
                <a:srgbClr val="022756"/>
              </a:solidFill>
              <a:latin typeface="Helvetica" pitchFamily="2" charset="0"/>
            </a:endParaRPr>
          </a:p>
          <a:p>
            <a:pPr marL="285750" lvl="0" indent="-285750">
              <a:buFont typeface="Arial" panose="020B0604020202020204" pitchFamily="34" charset="0"/>
              <a:buChar char="•"/>
              <a:defRPr/>
            </a:pPr>
            <a:r>
              <a:rPr lang="en-US" dirty="0">
                <a:solidFill>
                  <a:srgbClr val="022756"/>
                </a:solidFill>
                <a:latin typeface="Helvetica" pitchFamily="2" charset="0"/>
              </a:rPr>
              <a:t>The Iris dataset will be formatted and processed using the </a:t>
            </a:r>
            <a:r>
              <a:rPr lang="en-US" dirty="0" err="1">
                <a:solidFill>
                  <a:srgbClr val="022756"/>
                </a:solidFill>
                <a:latin typeface="Helvetica" pitchFamily="2" charset="0"/>
              </a:rPr>
              <a:t>numpy</a:t>
            </a:r>
            <a:r>
              <a:rPr lang="en-US" dirty="0">
                <a:solidFill>
                  <a:srgbClr val="022756"/>
                </a:solidFill>
                <a:latin typeface="Helvetica" pitchFamily="2" charset="0"/>
              </a:rPr>
              <a:t>, matplotlib, seaborn, and </a:t>
            </a:r>
            <a:r>
              <a:rPr lang="en-US" dirty="0" err="1">
                <a:solidFill>
                  <a:srgbClr val="022756"/>
                </a:solidFill>
                <a:latin typeface="Helvetica" pitchFamily="2" charset="0"/>
              </a:rPr>
              <a:t>scikit</a:t>
            </a:r>
            <a:r>
              <a:rPr lang="en-US" dirty="0">
                <a:solidFill>
                  <a:srgbClr val="022756"/>
                </a:solidFill>
                <a:latin typeface="Helvetica" pitchFamily="2" charset="0"/>
              </a:rPr>
              <a:t>-learn libraries.</a:t>
            </a:r>
          </a:p>
        </p:txBody>
      </p:sp>
    </p:spTree>
    <p:extLst>
      <p:ext uri="{BB962C8B-B14F-4D97-AF65-F5344CB8AC3E}">
        <p14:creationId xmlns:p14="http://schemas.microsoft.com/office/powerpoint/2010/main" xmlns="" val="31271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EE68A6B-ED4F-41F1-928F-860F22241ECE}"/>
              </a:ext>
            </a:extLst>
          </p:cNvPr>
          <p:cNvPicPr>
            <a:picLocks noChangeAspect="1"/>
          </p:cNvPicPr>
          <p:nvPr/>
        </p:nvPicPr>
        <p:blipFill>
          <a:blip r:embed="rId2"/>
          <a:stretch>
            <a:fillRect/>
          </a:stretch>
        </p:blipFill>
        <p:spPr>
          <a:xfrm>
            <a:off x="1720267" y="2395265"/>
            <a:ext cx="8345065" cy="3896269"/>
          </a:xfrm>
          <a:prstGeom prst="rect">
            <a:avLst/>
          </a:prstGeom>
        </p:spPr>
      </p:pic>
      <p:sp>
        <p:nvSpPr>
          <p:cNvPr id="4" name="Metin kutusu 3">
            <a:extLst>
              <a:ext uri="{FF2B5EF4-FFF2-40B4-BE49-F238E27FC236}">
                <a16:creationId xmlns:a16="http://schemas.microsoft.com/office/drawing/2014/main" xmlns="" id="{C112E5B6-54FF-45ED-AF30-6DAA2DF750D1}"/>
              </a:ext>
            </a:extLst>
          </p:cNvPr>
          <p:cNvSpPr txBox="1"/>
          <p:nvPr/>
        </p:nvSpPr>
        <p:spPr>
          <a:xfrm>
            <a:off x="1467819" y="1790314"/>
            <a:ext cx="8849960" cy="369332"/>
          </a:xfrm>
          <a:prstGeom prst="rect">
            <a:avLst/>
          </a:prstGeom>
          <a:noFill/>
        </p:spPr>
        <p:txBody>
          <a:bodyPr wrap="square" rtlCol="0">
            <a:spAutoFit/>
          </a:bodyPr>
          <a:lstStyle/>
          <a:p>
            <a:pPr lvl="0" algn="just">
              <a:defRPr/>
            </a:pPr>
            <a:r>
              <a:rPr lang="en-US" dirty="0">
                <a:solidFill>
                  <a:srgbClr val="022756"/>
                </a:solidFill>
                <a:latin typeface="Helvetica" pitchFamily="2" charset="0"/>
              </a:rPr>
              <a:t>"</a:t>
            </a:r>
            <a:r>
              <a:rPr lang="en-US" dirty="0" err="1">
                <a:solidFill>
                  <a:srgbClr val="022756"/>
                </a:solidFill>
                <a:latin typeface="Helvetica" pitchFamily="2" charset="0"/>
              </a:rPr>
              <a:t>iris_data</a:t>
            </a:r>
            <a:r>
              <a:rPr lang="en-US" dirty="0">
                <a:solidFill>
                  <a:srgbClr val="022756"/>
                </a:solidFill>
                <a:latin typeface="Helvetica" pitchFamily="2" charset="0"/>
              </a:rPr>
              <a:t>" dataset was used while making this project.</a:t>
            </a:r>
          </a:p>
        </p:txBody>
      </p:sp>
      <p:sp>
        <p:nvSpPr>
          <p:cNvPr id="5" name="Metin kutusu 1">
            <a:extLst>
              <a:ext uri="{FF2B5EF4-FFF2-40B4-BE49-F238E27FC236}">
                <a16:creationId xmlns:a16="http://schemas.microsoft.com/office/drawing/2014/main" xmlns="" id="{75902C70-4482-42FC-9DE9-C7E70FA852B5}"/>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spTree>
    <p:extLst>
      <p:ext uri="{BB962C8B-B14F-4D97-AF65-F5344CB8AC3E}">
        <p14:creationId xmlns:p14="http://schemas.microsoft.com/office/powerpoint/2010/main" xmlns="" val="2203830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xmlns="" id="{0DD671D4-31AC-5224-62E3-82DD4C90A92C}"/>
              </a:ext>
            </a:extLst>
          </p:cNvPr>
          <p:cNvSpPr txBox="1"/>
          <p:nvPr/>
        </p:nvSpPr>
        <p:spPr>
          <a:xfrm>
            <a:off x="5315712" y="3304032"/>
            <a:ext cx="1694688" cy="477054"/>
          </a:xfrm>
          <a:prstGeom prst="rect">
            <a:avLst/>
          </a:prstGeom>
          <a:noFill/>
        </p:spPr>
        <p:txBody>
          <a:bodyPr wrap="square" rtlCol="0">
            <a:spAutoFit/>
          </a:bodyPr>
          <a:lstStyle/>
          <a:p>
            <a:r>
              <a:rPr lang="tr-TR" sz="2500" dirty="0"/>
              <a:t>Görsel alan</a:t>
            </a:r>
          </a:p>
        </p:txBody>
      </p:sp>
      <p:sp>
        <p:nvSpPr>
          <p:cNvPr id="8" name="Metin kutusu 3">
            <a:extLst>
              <a:ext uri="{FF2B5EF4-FFF2-40B4-BE49-F238E27FC236}">
                <a16:creationId xmlns:a16="http://schemas.microsoft.com/office/drawing/2014/main" xmlns="" id="{A06ED342-3422-4BF5-9675-708CCE77D2D9}"/>
              </a:ext>
            </a:extLst>
          </p:cNvPr>
          <p:cNvSpPr txBox="1"/>
          <p:nvPr/>
        </p:nvSpPr>
        <p:spPr>
          <a:xfrm>
            <a:off x="1160393" y="1370891"/>
            <a:ext cx="8849960" cy="923330"/>
          </a:xfrm>
          <a:prstGeom prst="rect">
            <a:avLst/>
          </a:prstGeom>
          <a:noFill/>
        </p:spPr>
        <p:txBody>
          <a:bodyPr wrap="square" rtlCol="0">
            <a:spAutoFit/>
          </a:bodyPr>
          <a:lstStyle/>
          <a:p>
            <a:pPr lvl="0" algn="just">
              <a:defRPr/>
            </a:pPr>
            <a:r>
              <a:rPr lang="en-US" dirty="0">
                <a:solidFill>
                  <a:srgbClr val="022756"/>
                </a:solidFill>
                <a:latin typeface="Helvetica" pitchFamily="2" charset="0"/>
              </a:rPr>
              <a:t>Libraries such as </a:t>
            </a:r>
            <a:r>
              <a:rPr lang="en-US" dirty="0" err="1">
                <a:solidFill>
                  <a:srgbClr val="022756"/>
                </a:solidFill>
                <a:latin typeface="Helvetica" pitchFamily="2" charset="0"/>
              </a:rPr>
              <a:t>numpy</a:t>
            </a:r>
            <a:r>
              <a:rPr lang="en-US" dirty="0">
                <a:solidFill>
                  <a:srgbClr val="022756"/>
                </a:solidFill>
                <a:latin typeface="Helvetica" pitchFamily="2" charset="0"/>
              </a:rPr>
              <a:t>, matplotlib, seaborn and </a:t>
            </a:r>
            <a:r>
              <a:rPr lang="en-US" dirty="0" err="1">
                <a:solidFill>
                  <a:srgbClr val="022756"/>
                </a:solidFill>
                <a:latin typeface="Helvetica" pitchFamily="2" charset="0"/>
              </a:rPr>
              <a:t>scikit</a:t>
            </a:r>
            <a:r>
              <a:rPr lang="en-US" dirty="0">
                <a:solidFill>
                  <a:srgbClr val="022756"/>
                </a:solidFill>
                <a:latin typeface="Helvetica" pitchFamily="2" charset="0"/>
              </a:rPr>
              <a:t>-learn were used to process the dataset, and Multilayer Perceptron was implemented using </a:t>
            </a:r>
            <a:r>
              <a:rPr lang="en-US" dirty="0" err="1">
                <a:solidFill>
                  <a:srgbClr val="022756"/>
                </a:solidFill>
                <a:latin typeface="Helvetica" pitchFamily="2" charset="0"/>
              </a:rPr>
              <a:t>numpy</a:t>
            </a:r>
            <a:r>
              <a:rPr lang="en-US" dirty="0">
                <a:solidFill>
                  <a:srgbClr val="022756"/>
                </a:solidFill>
                <a:latin typeface="Helvetica" pitchFamily="2" charset="0"/>
              </a:rPr>
              <a:t> for array operations.</a:t>
            </a:r>
          </a:p>
        </p:txBody>
      </p:sp>
      <p:pic>
        <p:nvPicPr>
          <p:cNvPr id="12" name="Picture 11">
            <a:extLst>
              <a:ext uri="{FF2B5EF4-FFF2-40B4-BE49-F238E27FC236}">
                <a16:creationId xmlns:a16="http://schemas.microsoft.com/office/drawing/2014/main" xmlns="" id="{BA79631E-F473-41CB-94EA-F4C8BC935CAE}"/>
              </a:ext>
            </a:extLst>
          </p:cNvPr>
          <p:cNvPicPr>
            <a:picLocks noChangeAspect="1"/>
          </p:cNvPicPr>
          <p:nvPr/>
        </p:nvPicPr>
        <p:blipFill>
          <a:blip r:embed="rId3"/>
          <a:stretch>
            <a:fillRect/>
          </a:stretch>
        </p:blipFill>
        <p:spPr>
          <a:xfrm>
            <a:off x="1160393" y="2485354"/>
            <a:ext cx="8849960" cy="3353268"/>
          </a:xfrm>
          <a:prstGeom prst="rect">
            <a:avLst/>
          </a:prstGeom>
        </p:spPr>
      </p:pic>
      <p:sp>
        <p:nvSpPr>
          <p:cNvPr id="14" name="Metin kutusu 1">
            <a:extLst>
              <a:ext uri="{FF2B5EF4-FFF2-40B4-BE49-F238E27FC236}">
                <a16:creationId xmlns:a16="http://schemas.microsoft.com/office/drawing/2014/main" xmlns="" id="{58977228-EBF7-48F1-9956-91EE4D816401}"/>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spTree>
    <p:extLst>
      <p:ext uri="{BB962C8B-B14F-4D97-AF65-F5344CB8AC3E}">
        <p14:creationId xmlns:p14="http://schemas.microsoft.com/office/powerpoint/2010/main" xmlns="" val="4142745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C84218E-1552-4514-9D4F-791FAC320CEF}"/>
              </a:ext>
            </a:extLst>
          </p:cNvPr>
          <p:cNvPicPr>
            <a:picLocks noChangeAspect="1"/>
          </p:cNvPicPr>
          <p:nvPr/>
        </p:nvPicPr>
        <p:blipFill>
          <a:blip r:embed="rId2"/>
          <a:stretch>
            <a:fillRect/>
          </a:stretch>
        </p:blipFill>
        <p:spPr>
          <a:xfrm>
            <a:off x="1162618" y="2488577"/>
            <a:ext cx="7287642" cy="714475"/>
          </a:xfrm>
          <a:prstGeom prst="rect">
            <a:avLst/>
          </a:prstGeom>
        </p:spPr>
      </p:pic>
      <p:pic>
        <p:nvPicPr>
          <p:cNvPr id="9" name="Picture 8">
            <a:extLst>
              <a:ext uri="{FF2B5EF4-FFF2-40B4-BE49-F238E27FC236}">
                <a16:creationId xmlns:a16="http://schemas.microsoft.com/office/drawing/2014/main" xmlns="" id="{EE448674-676D-4A31-828C-1AC8F9D639C8}"/>
              </a:ext>
            </a:extLst>
          </p:cNvPr>
          <p:cNvPicPr>
            <a:picLocks noChangeAspect="1"/>
          </p:cNvPicPr>
          <p:nvPr/>
        </p:nvPicPr>
        <p:blipFill>
          <a:blip r:embed="rId3"/>
          <a:stretch>
            <a:fillRect/>
          </a:stretch>
        </p:blipFill>
        <p:spPr>
          <a:xfrm>
            <a:off x="1882428" y="3397408"/>
            <a:ext cx="4972744" cy="2381582"/>
          </a:xfrm>
          <a:prstGeom prst="rect">
            <a:avLst/>
          </a:prstGeom>
        </p:spPr>
      </p:pic>
      <p:pic>
        <p:nvPicPr>
          <p:cNvPr id="11" name="Picture 10">
            <a:extLst>
              <a:ext uri="{FF2B5EF4-FFF2-40B4-BE49-F238E27FC236}">
                <a16:creationId xmlns:a16="http://schemas.microsoft.com/office/drawing/2014/main" xmlns="" id="{2545989D-46B3-4B57-A005-D32C30B4195B}"/>
              </a:ext>
            </a:extLst>
          </p:cNvPr>
          <p:cNvPicPr>
            <a:picLocks noChangeAspect="1"/>
          </p:cNvPicPr>
          <p:nvPr/>
        </p:nvPicPr>
        <p:blipFill>
          <a:blip r:embed="rId4"/>
          <a:stretch>
            <a:fillRect/>
          </a:stretch>
        </p:blipFill>
        <p:spPr>
          <a:xfrm>
            <a:off x="7273083" y="3341008"/>
            <a:ext cx="4486901" cy="2972215"/>
          </a:xfrm>
          <a:prstGeom prst="rect">
            <a:avLst/>
          </a:prstGeom>
        </p:spPr>
      </p:pic>
      <p:sp>
        <p:nvSpPr>
          <p:cNvPr id="14" name="Metin kutusu 1">
            <a:extLst>
              <a:ext uri="{FF2B5EF4-FFF2-40B4-BE49-F238E27FC236}">
                <a16:creationId xmlns:a16="http://schemas.microsoft.com/office/drawing/2014/main" xmlns="" id="{315FEDBB-880B-48CF-8155-CA65EFDC7924}"/>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spTree>
    <p:extLst>
      <p:ext uri="{BB962C8B-B14F-4D97-AF65-F5344CB8AC3E}">
        <p14:creationId xmlns:p14="http://schemas.microsoft.com/office/powerpoint/2010/main" xmlns="" val="106035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8B52DD5-019D-4BDA-9E6A-662436246F25}"/>
              </a:ext>
            </a:extLst>
          </p:cNvPr>
          <p:cNvPicPr>
            <a:picLocks noChangeAspect="1"/>
          </p:cNvPicPr>
          <p:nvPr/>
        </p:nvPicPr>
        <p:blipFill>
          <a:blip r:embed="rId2"/>
          <a:stretch>
            <a:fillRect/>
          </a:stretch>
        </p:blipFill>
        <p:spPr>
          <a:xfrm>
            <a:off x="2934161" y="1350999"/>
            <a:ext cx="5174774" cy="4962224"/>
          </a:xfrm>
          <a:prstGeom prst="rect">
            <a:avLst/>
          </a:prstGeom>
        </p:spPr>
      </p:pic>
      <p:sp>
        <p:nvSpPr>
          <p:cNvPr id="9" name="Metin kutusu 1">
            <a:extLst>
              <a:ext uri="{FF2B5EF4-FFF2-40B4-BE49-F238E27FC236}">
                <a16:creationId xmlns:a16="http://schemas.microsoft.com/office/drawing/2014/main" xmlns="" id="{60C3FCB9-E834-4778-BA9B-F2B106E3D70F}"/>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spTree>
    <p:extLst>
      <p:ext uri="{BB962C8B-B14F-4D97-AF65-F5344CB8AC3E}">
        <p14:creationId xmlns:p14="http://schemas.microsoft.com/office/powerpoint/2010/main" xmlns="" val="4119233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C3EFF6A2-25FB-42C4-9A54-0787B6C24D77}"/>
              </a:ext>
            </a:extLst>
          </p:cNvPr>
          <p:cNvPicPr>
            <a:picLocks noChangeAspect="1"/>
          </p:cNvPicPr>
          <p:nvPr/>
        </p:nvPicPr>
        <p:blipFill>
          <a:blip r:embed="rId3"/>
          <a:stretch>
            <a:fillRect/>
          </a:stretch>
        </p:blipFill>
        <p:spPr>
          <a:xfrm>
            <a:off x="692331" y="1310062"/>
            <a:ext cx="4982270" cy="4734586"/>
          </a:xfrm>
          <a:prstGeom prst="rect">
            <a:avLst/>
          </a:prstGeom>
        </p:spPr>
      </p:pic>
      <p:sp>
        <p:nvSpPr>
          <p:cNvPr id="13" name="Metin kutusu 1">
            <a:extLst>
              <a:ext uri="{FF2B5EF4-FFF2-40B4-BE49-F238E27FC236}">
                <a16:creationId xmlns:a16="http://schemas.microsoft.com/office/drawing/2014/main" xmlns="" id="{75C332C9-B5D9-49CB-84DD-C06E460130AF}"/>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pic>
        <p:nvPicPr>
          <p:cNvPr id="5" name="4 Resim" descr="WhatsApp Image 2024-05-30 at 15.09.59.jpeg"/>
          <p:cNvPicPr>
            <a:picLocks noChangeAspect="1"/>
          </p:cNvPicPr>
          <p:nvPr/>
        </p:nvPicPr>
        <p:blipFill>
          <a:blip r:embed="rId4"/>
          <a:stretch>
            <a:fillRect/>
          </a:stretch>
        </p:blipFill>
        <p:spPr>
          <a:xfrm>
            <a:off x="6409246" y="1264758"/>
            <a:ext cx="5319203" cy="2671636"/>
          </a:xfrm>
          <a:prstGeom prst="rect">
            <a:avLst/>
          </a:prstGeom>
        </p:spPr>
      </p:pic>
      <p:pic>
        <p:nvPicPr>
          <p:cNvPr id="6" name="5 Resim" descr="WhatsApp Image 2024-05-30 at 15.10.48.jpeg"/>
          <p:cNvPicPr>
            <a:picLocks noChangeAspect="1"/>
          </p:cNvPicPr>
          <p:nvPr/>
        </p:nvPicPr>
        <p:blipFill>
          <a:blip r:embed="rId5"/>
          <a:stretch>
            <a:fillRect/>
          </a:stretch>
        </p:blipFill>
        <p:spPr>
          <a:xfrm>
            <a:off x="6409246" y="4154108"/>
            <a:ext cx="5319203" cy="2364090"/>
          </a:xfrm>
          <a:prstGeom prst="rect">
            <a:avLst/>
          </a:prstGeom>
        </p:spPr>
      </p:pic>
    </p:spTree>
    <p:extLst>
      <p:ext uri="{BB962C8B-B14F-4D97-AF65-F5344CB8AC3E}">
        <p14:creationId xmlns:p14="http://schemas.microsoft.com/office/powerpoint/2010/main" xmlns="" val="52758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2673D2A-9776-41BB-9DA5-BDA73FFD2332}"/>
              </a:ext>
            </a:extLst>
          </p:cNvPr>
          <p:cNvPicPr>
            <a:picLocks noChangeAspect="1"/>
          </p:cNvPicPr>
          <p:nvPr/>
        </p:nvPicPr>
        <p:blipFill>
          <a:blip r:embed="rId2"/>
          <a:stretch>
            <a:fillRect/>
          </a:stretch>
        </p:blipFill>
        <p:spPr>
          <a:xfrm>
            <a:off x="1254617" y="1620695"/>
            <a:ext cx="3881828" cy="3616610"/>
          </a:xfrm>
          <a:prstGeom prst="rect">
            <a:avLst/>
          </a:prstGeom>
        </p:spPr>
      </p:pic>
      <p:sp>
        <p:nvSpPr>
          <p:cNvPr id="6" name="Metin kutusu 1">
            <a:extLst>
              <a:ext uri="{FF2B5EF4-FFF2-40B4-BE49-F238E27FC236}">
                <a16:creationId xmlns:a16="http://schemas.microsoft.com/office/drawing/2014/main" xmlns="" id="{C54EE9E1-BACA-4393-A2CD-768E37924B6C}"/>
              </a:ext>
            </a:extLst>
          </p:cNvPr>
          <p:cNvSpPr txBox="1"/>
          <p:nvPr/>
        </p:nvSpPr>
        <p:spPr>
          <a:xfrm>
            <a:off x="7867521" y="462744"/>
            <a:ext cx="2802370" cy="523220"/>
          </a:xfrm>
          <a:prstGeom prst="rect">
            <a:avLst/>
          </a:prstGeom>
          <a:noFill/>
        </p:spPr>
        <p:txBody>
          <a:bodyPr wrap="none" rtlCol="0">
            <a:spAutoFit/>
          </a:bodyPr>
          <a:lstStyle/>
          <a:p>
            <a:r>
              <a:rPr lang="tr-TR" sz="2800" dirty="0">
                <a:solidFill>
                  <a:schemeClr val="bg1"/>
                </a:solidFill>
                <a:latin typeface="Helvetica" pitchFamily="2" charset="0"/>
              </a:rPr>
              <a:t>Iris classification</a:t>
            </a:r>
          </a:p>
        </p:txBody>
      </p:sp>
      <p:pic>
        <p:nvPicPr>
          <p:cNvPr id="7" name="6 Resim" descr="WhatsApp Image 2024-05-30 at 15.12.11.jpeg"/>
          <p:cNvPicPr>
            <a:picLocks noChangeAspect="1"/>
          </p:cNvPicPr>
          <p:nvPr/>
        </p:nvPicPr>
        <p:blipFill>
          <a:blip r:embed="rId3"/>
          <a:stretch>
            <a:fillRect/>
          </a:stretch>
        </p:blipFill>
        <p:spPr>
          <a:xfrm>
            <a:off x="6778170" y="1143000"/>
            <a:ext cx="4616321" cy="3462241"/>
          </a:xfrm>
          <a:prstGeom prst="rect">
            <a:avLst/>
          </a:prstGeom>
        </p:spPr>
      </p:pic>
      <p:pic>
        <p:nvPicPr>
          <p:cNvPr id="8" name="7 Resim" descr="WhatsApp Image 2024-05-30 at 15.12.04.jpeg"/>
          <p:cNvPicPr>
            <a:picLocks noChangeAspect="1"/>
          </p:cNvPicPr>
          <p:nvPr/>
        </p:nvPicPr>
        <p:blipFill>
          <a:blip r:embed="rId4"/>
          <a:stretch>
            <a:fillRect/>
          </a:stretch>
        </p:blipFill>
        <p:spPr>
          <a:xfrm>
            <a:off x="6342743" y="4891516"/>
            <a:ext cx="5689802" cy="691578"/>
          </a:xfrm>
          <a:prstGeom prst="rect">
            <a:avLst/>
          </a:prstGeom>
        </p:spPr>
      </p:pic>
    </p:spTree>
    <p:extLst>
      <p:ext uri="{BB962C8B-B14F-4D97-AF65-F5344CB8AC3E}">
        <p14:creationId xmlns:p14="http://schemas.microsoft.com/office/powerpoint/2010/main" xmlns="" val="307409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xmlns="" id="{23A664E1-AB5E-E2E6-293A-4414EE25CA8D}"/>
              </a:ext>
            </a:extLst>
          </p:cNvPr>
          <p:cNvSpPr txBox="1"/>
          <p:nvPr/>
        </p:nvSpPr>
        <p:spPr>
          <a:xfrm>
            <a:off x="2090928" y="3154525"/>
            <a:ext cx="8010144" cy="861774"/>
          </a:xfrm>
          <a:prstGeom prst="rect">
            <a:avLst/>
          </a:prstGeom>
          <a:noFill/>
        </p:spPr>
        <p:txBody>
          <a:bodyPr wrap="square" rtlCol="0" anchor="ctr">
            <a:spAutoFit/>
          </a:bodyPr>
          <a:lstStyle/>
          <a:p>
            <a:r>
              <a:rPr lang="tr-TR" sz="5000" b="1" dirty="0">
                <a:solidFill>
                  <a:srgbClr val="012855"/>
                </a:solidFill>
                <a:latin typeface="Helvetica" pitchFamily="2" charset="0"/>
              </a:rPr>
              <a:t>Iris Classification</a:t>
            </a:r>
          </a:p>
        </p:txBody>
      </p:sp>
    </p:spTree>
    <p:extLst>
      <p:ext uri="{BB962C8B-B14F-4D97-AF65-F5344CB8AC3E}">
        <p14:creationId xmlns:p14="http://schemas.microsoft.com/office/powerpoint/2010/main" xmlns="" val="2612198657"/>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1512</TotalTime>
  <Words>211</Words>
  <Application>Microsoft Office PowerPoint</Application>
  <PresentationFormat>Özel</PresentationFormat>
  <Paragraphs>23</Paragraphs>
  <Slides>9</Slides>
  <Notes>1</Notes>
  <HiddenSlides>0</HiddenSlides>
  <MMClips>0</MMClips>
  <ScaleCrop>false</ScaleCrop>
  <HeadingPairs>
    <vt:vector size="4" baseType="variant">
      <vt:variant>
        <vt:lpstr>Tema</vt:lpstr>
      </vt:variant>
      <vt:variant>
        <vt:i4>1</vt:i4>
      </vt:variant>
      <vt:variant>
        <vt:lpstr>Slayt Başlıkları</vt:lpstr>
      </vt:variant>
      <vt:variant>
        <vt:i4>9</vt:i4>
      </vt:variant>
    </vt:vector>
  </HeadingPairs>
  <TitlesOfParts>
    <vt:vector size="10" baseType="lpstr">
      <vt:lpstr>Office Teması</vt:lpstr>
      <vt:lpstr>Slayt 1</vt:lpstr>
      <vt:lpstr>Slayt 2</vt:lpstr>
      <vt:lpstr>Slayt 3</vt:lpstr>
      <vt:lpstr>Slayt 4</vt:lpstr>
      <vt:lpstr>Slayt 5</vt:lpstr>
      <vt:lpstr>Slayt 6</vt:lpstr>
      <vt:lpstr>Slayt 7</vt:lpstr>
      <vt:lpstr>Slayt 8</vt:lpstr>
      <vt:lpstr>Slayt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user</cp:lastModifiedBy>
  <cp:revision>98</cp:revision>
  <dcterms:created xsi:type="dcterms:W3CDTF">2016-12-06T09:19:29Z</dcterms:created>
  <dcterms:modified xsi:type="dcterms:W3CDTF">2024-05-30T12:15:12Z</dcterms:modified>
</cp:coreProperties>
</file>